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568" r:id="rId4"/>
    <p:sldId id="260" r:id="rId5"/>
    <p:sldId id="581" r:id="rId6"/>
    <p:sldId id="580" r:id="rId7"/>
    <p:sldId id="573" r:id="rId8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D5FF"/>
    <a:srgbClr val="FFB3E6"/>
    <a:srgbClr val="E9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135"/>
          </a:xfrm>
          <a:prstGeom prst="rect">
            <a:avLst/>
          </a:prstGeom>
        </p:spPr>
        <p:txBody>
          <a:bodyPr vert="horz" lIns="92112" tIns="46055" rIns="92112" bIns="4605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135"/>
          </a:xfrm>
          <a:prstGeom prst="rect">
            <a:avLst/>
          </a:prstGeom>
        </p:spPr>
        <p:txBody>
          <a:bodyPr vert="horz" lIns="92112" tIns="46055" rIns="92112" bIns="46055" rtlCol="0"/>
          <a:lstStyle>
            <a:lvl1pPr algn="r">
              <a:defRPr sz="1200"/>
            </a:lvl1pPr>
          </a:lstStyle>
          <a:p>
            <a:fld id="{27ED12E4-EFE9-4F38-BA1D-E61A92C7CD63}" type="datetimeFigureOut">
              <a:rPr lang="th-TH" smtClean="0"/>
              <a:t>06/10/65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2" tIns="46055" rIns="92112" bIns="4605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2112" tIns="46055" rIns="92112" bIns="4605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2" tIns="46055" rIns="92112" bIns="4605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2112" tIns="46055" rIns="92112" bIns="46055" rtlCol="0" anchor="b"/>
          <a:lstStyle>
            <a:lvl1pPr algn="r">
              <a:defRPr sz="1200"/>
            </a:lvl1pPr>
          </a:lstStyle>
          <a:p>
            <a:fld id="{D2B67A34-695F-4E44-999E-4A19ADE23C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46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56028D-8953-4BFE-B4F1-A681BE7D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0B4AAFC-1414-43D3-8A4F-5314826A7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11C7DB4-4620-41B5-8987-BDBDB63B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91E9-82DE-4A42-AC6F-E6FF2EE0E5C4}" type="datetime1">
              <a:rPr lang="th-TH" smtClean="0"/>
              <a:t>06/10/65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2E88FAD-16B1-4B32-8692-4E9836DB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C55724-A652-48B3-BD1D-F0F08F67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812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9965F2-2485-4BA7-8BBA-940D6802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65B8D42-7E9F-49BC-9994-C7C4F7352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82B6C4-3E44-406B-82D2-A5B14EA8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7559-F7D4-4501-B9CA-2DDA43B42DE0}" type="datetime1">
              <a:rPr lang="th-TH" smtClean="0"/>
              <a:t>06/10/65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C2556E0-B9AD-42A4-AA6E-ECEFA4B5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62613DD-E5AC-47AD-A0D8-564060F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005D2C4-0C7E-4E96-BD0F-6047D76E4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47F1370-F8BC-4C90-9B06-3CCE5A213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8DF23-890D-43DA-989B-F7B6D4C7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9E35-545C-4796-91E2-E8B0DF92C865}" type="datetime1">
              <a:rPr lang="th-TH" smtClean="0"/>
              <a:t>06/10/65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1274DDA-B1AC-4B08-B30E-483B420D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25ABAC-1E07-4EA2-853C-FDF5705B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0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383A2D-706C-46DC-9AA9-BF4DE0C1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365125"/>
            <a:ext cx="11622505" cy="1325563"/>
          </a:xfrm>
        </p:spPr>
        <p:txBody>
          <a:bodyPr/>
          <a:lstStyle>
            <a:lvl1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094268-4A0C-499B-A284-A837261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622505" cy="4351338"/>
          </a:xfrm>
        </p:spPr>
        <p:txBody>
          <a:bodyPr/>
          <a:lstStyle>
            <a:lvl1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15004C-B8FD-4C93-9B34-24D580EE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752-100B-42FC-94EF-80CCCCA7722B}" type="datetime1">
              <a:rPr lang="th-TH" smtClean="0"/>
              <a:t>06/10/65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B7E549-04BE-445B-96E9-F9ACE674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480CBC-0D80-45C0-BF8C-52C29B25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210" y="6356350"/>
            <a:ext cx="854241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4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7691C4-8916-4A68-8076-CD494EFB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6DBF80B-3B53-4878-ADC2-F58A8420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958FBF-4DE0-432A-A843-C6FF2164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7E-E13B-4943-B66E-1EE572E32986}" type="datetime1">
              <a:rPr lang="th-TH" smtClean="0"/>
              <a:t>06/10/65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3BA0A50-871A-43A9-A9CB-5641EBBB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426505-BF34-44E3-A15A-CFEE987E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4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9DB6BC-3195-4255-9BDC-9DFE7DAF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47257E-22BA-4DB3-9EDE-86B3D6FBD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98F91E4-E409-455D-B647-C660BD75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8BB8643-53DA-433E-B6AB-E76A4E2B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CA90-BA8D-40AB-A18D-C3B4A6289F44}" type="datetime1">
              <a:rPr lang="th-TH" smtClean="0"/>
              <a:t>06/10/65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99E82C-9C40-44AE-9BCE-F325AB18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903148-1A61-443D-83B3-203C3E09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2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BF942F-59F7-4A49-8FE8-A0A27964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78FF298-F581-40E5-BC44-FAC0B32D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AAAF378-EAEE-4753-81B4-754DE6A05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0B7E80-1F92-4FE9-A144-0634C2761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9C2951C-4306-4098-B81C-9A56BBBBF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FEF98BE-B56F-4DD0-8365-10338804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0266-813E-4972-9B24-B4753F43A960}" type="datetime1">
              <a:rPr lang="th-TH" smtClean="0"/>
              <a:t>06/10/65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DDD1C08-1C70-439E-99AA-6BC9FB55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1F63A60-C016-4723-8B6C-A345E497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2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B744FC-1195-400A-B7FE-589843F9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FF2CEFC-3396-494B-BE03-8FB9CCD3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EB1F-BE4D-485B-97F1-6DF40E3299E3}" type="datetime1">
              <a:rPr lang="th-TH" smtClean="0"/>
              <a:t>06/10/65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4199C39-9162-4B80-AB16-A9DD0CED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E8B41B8-6815-45A2-9EF4-FA24BF25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6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C40D4B0-8385-474C-A489-32C0DE91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6DAA-9862-4455-98F3-004EDA44F5FC}" type="datetime1">
              <a:rPr lang="th-TH" smtClean="0"/>
              <a:t>06/10/65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1223AAC-B4BB-46A7-A2FA-4C502C0C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5FD68A5-A5E7-43DF-BBFA-E8BD5C54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82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8BB8F00-8ADD-44D7-82FC-5B4C0860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D595AC-6D20-4877-8C16-72725DD2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6459E5D-63D7-44C0-82F7-C43A19A28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BB824BB-1AD7-4E99-A743-CC3FB98F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5B1-0F1F-448C-B8D9-D8F4CBDF9D4B}" type="datetime1">
              <a:rPr lang="th-TH" smtClean="0"/>
              <a:t>06/10/65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644DF4C-2590-406B-A41D-52BD13A0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DAFD43E-9B8C-41B2-80EB-163C4610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2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D63C3B-ACAE-4C31-ADB6-8C861EE7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38D793E-7175-4C4B-A8B1-174B01E24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C8C8A21-284B-45B2-8BFA-DA3D0F78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E494E96-02A1-45EA-A99F-3D38A10B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D4FE-8EBB-4170-881D-E42844B76DAE}" type="datetime1">
              <a:rPr lang="th-TH" smtClean="0"/>
              <a:t>06/10/65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1214F96-9857-4E17-B362-EC0AAC0E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C606DD1-C23A-4156-A647-EC04498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0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51AF14F-E0A0-4681-98EF-CC692C8A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185116F-F3AB-4322-885C-9AE067B3F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C1BF0C-37BD-48A5-83E8-423F64F8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CFE7-6F64-4642-990B-723AD05500D8}" type="datetime1">
              <a:rPr lang="th-TH" smtClean="0"/>
              <a:t>06/10/65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E3478B1-B37D-494E-8E53-D66D6FC47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700CB3-D742-4E51-866A-DF574645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0" y="443554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2565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11.00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12.00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น.                          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057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r>
              <a:rPr lang="th-TH" sz="40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โครงการขับเคลื่อนเศรษฐกิจและสังคมฐานรากหลัง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โควิดด้วยเศรษฐกิจ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BCG (U2T for BCG)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(ผ่าน</a:t>
            </a:r>
            <a:r>
              <a:rPr lang="th-TH" sz="4000" b="1" spc="-20" dirty="0" err="1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สื่</a:t>
            </a:r>
            <a:r>
              <a:rPr lang="th-TH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ออิเล็กทรอกน</a:t>
            </a:r>
            <a:r>
              <a:rPr lang="th-TH" sz="4000" b="1" spc="-20" dirty="0" err="1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ิกส์</a:t>
            </a:r>
            <a:r>
              <a:rPr lang="th-TH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ZOOM)</a:t>
            </a:r>
            <a:endParaRPr lang="th-TH" sz="4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77BBEC2-2334-4B42-AAB0-D8E5037A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1" y="553394"/>
            <a:ext cx="997679" cy="1273632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7BC9C1A-E3D6-7BA6-52CA-CEAC8F982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4435549"/>
            <a:ext cx="4157932" cy="323025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62B55B-1FA0-59D1-1312-16AC30E70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2" y="627704"/>
            <a:ext cx="997679" cy="116296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99F3E36-5F6D-E5DF-98A4-13754C9C0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38" y="396815"/>
            <a:ext cx="1912129" cy="16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5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627961" y="850810"/>
            <a:ext cx="10936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โครงการขับเคลื่อนเศรษฐกิจและสังคมฐานรากหลัง</a:t>
            </a:r>
            <a:b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โควิดด้วยเศรษฐกิจ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BCG (U2T for BCG)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8822F-DFCB-4B41-ACEA-0818E8F2A56C}"/>
              </a:ext>
            </a:extLst>
          </p:cNvPr>
          <p:cNvSpPr txBox="1"/>
          <p:nvPr/>
        </p:nvSpPr>
        <p:spPr>
          <a:xfrm>
            <a:off x="954094" y="1281697"/>
            <a:ext cx="10609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การจัดตลาดโครงการ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for BCG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และการส่งเสริมการขายผลิตภัณฑ์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การส่งเล่มรายงานฉบับสมบูรณ์ </a:t>
            </a:r>
            <a:r>
              <a:rPr lang="th-TH" sz="2800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(กำหนดส่ง วันที่ 6 ตุลาคม 2565)</a:t>
            </a:r>
            <a:endParaRPr lang="en-US" sz="2800" b="1" spc="-2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การส่งผลิตภัณฑ์ของตำบล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แบบติดตามประเมินผล/รายได้ ภายใต้โครงการ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for BCG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438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1594939" y="6492875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63CAB17-E204-C665-C40C-7C832AA9FD0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การจัดตลาดโครงการ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for BCG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และการส่งเสริมการขายผลิตภัณฑ์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2684D3F-2F44-3371-256D-9DFDFCC08E29}"/>
              </a:ext>
            </a:extLst>
          </p:cNvPr>
          <p:cNvSpPr txBox="1"/>
          <p:nvPr/>
        </p:nvSpPr>
        <p:spPr>
          <a:xfrm>
            <a:off x="2225615" y="923026"/>
            <a:ext cx="699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การจัดตลาดโครงการ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for BCG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และการส่งเสริมการขายผลิตภัณฑ์</a:t>
            </a:r>
          </a:p>
        </p:txBody>
      </p:sp>
    </p:spTree>
    <p:extLst>
      <p:ext uri="{BB962C8B-B14F-4D97-AF65-F5344CB8AC3E}">
        <p14:creationId xmlns:p14="http://schemas.microsoft.com/office/powerpoint/2010/main" val="196983921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342" y="75146"/>
            <a:ext cx="12181658" cy="610498"/>
          </a:xfrm>
          <a:prstGeom prst="rect">
            <a:avLst/>
          </a:prstGeom>
          <a:solidFill>
            <a:srgbClr val="FFFF00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4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289881A-3EC5-4C98-A348-D581929915E5}"/>
              </a:ext>
            </a:extLst>
          </p:cNvPr>
          <p:cNvSpPr txBox="1"/>
          <p:nvPr/>
        </p:nvSpPr>
        <p:spPr>
          <a:xfrm>
            <a:off x="477728" y="71613"/>
            <a:ext cx="110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การส่งเล่มรายงานฉบับสมบูรณ์ </a:t>
            </a:r>
            <a:r>
              <a:rPr lang="th-TH" sz="3200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(กำหนดส่ง วันที่ 6 ตุลาคม 2565)</a:t>
            </a:r>
            <a:endParaRPr lang="th-TH" sz="30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22230"/>
              </p:ext>
            </p:extLst>
          </p:nvPr>
        </p:nvGraphicFramePr>
        <p:xfrm>
          <a:off x="184591" y="849997"/>
          <a:ext cx="11664876" cy="5341999"/>
        </p:xfrm>
        <a:graphic>
          <a:graphicData uri="http://schemas.openxmlformats.org/drawingml/2006/table">
            <a:tbl>
              <a:tblPr/>
              <a:tblGrid>
                <a:gridCol w="2124833">
                  <a:extLst>
                    <a:ext uri="{9D8B030D-6E8A-4147-A177-3AD203B41FA5}">
                      <a16:colId xmlns:a16="http://schemas.microsoft.com/office/drawing/2014/main" val="2725064444"/>
                    </a:ext>
                  </a:extLst>
                </a:gridCol>
                <a:gridCol w="1688523">
                  <a:extLst>
                    <a:ext uri="{9D8B030D-6E8A-4147-A177-3AD203B41FA5}">
                      <a16:colId xmlns:a16="http://schemas.microsoft.com/office/drawing/2014/main" val="1487113532"/>
                    </a:ext>
                  </a:extLst>
                </a:gridCol>
                <a:gridCol w="1008598">
                  <a:extLst>
                    <a:ext uri="{9D8B030D-6E8A-4147-A177-3AD203B41FA5}">
                      <a16:colId xmlns:a16="http://schemas.microsoft.com/office/drawing/2014/main" val="509717869"/>
                    </a:ext>
                  </a:extLst>
                </a:gridCol>
                <a:gridCol w="826780">
                  <a:extLst>
                    <a:ext uri="{9D8B030D-6E8A-4147-A177-3AD203B41FA5}">
                      <a16:colId xmlns:a16="http://schemas.microsoft.com/office/drawing/2014/main" val="2235710787"/>
                    </a:ext>
                  </a:extLst>
                </a:gridCol>
                <a:gridCol w="1074615">
                  <a:extLst>
                    <a:ext uri="{9D8B030D-6E8A-4147-A177-3AD203B41FA5}">
                      <a16:colId xmlns:a16="http://schemas.microsoft.com/office/drawing/2014/main" val="1481599675"/>
                    </a:ext>
                  </a:extLst>
                </a:gridCol>
                <a:gridCol w="1291383">
                  <a:extLst>
                    <a:ext uri="{9D8B030D-6E8A-4147-A177-3AD203B41FA5}">
                      <a16:colId xmlns:a16="http://schemas.microsoft.com/office/drawing/2014/main" val="1449131113"/>
                    </a:ext>
                  </a:extLst>
                </a:gridCol>
                <a:gridCol w="1117032">
                  <a:extLst>
                    <a:ext uri="{9D8B030D-6E8A-4147-A177-3AD203B41FA5}">
                      <a16:colId xmlns:a16="http://schemas.microsoft.com/office/drawing/2014/main" val="937970192"/>
                    </a:ext>
                  </a:extLst>
                </a:gridCol>
                <a:gridCol w="1266556">
                  <a:extLst>
                    <a:ext uri="{9D8B030D-6E8A-4147-A177-3AD203B41FA5}">
                      <a16:colId xmlns:a16="http://schemas.microsoft.com/office/drawing/2014/main" val="3415472368"/>
                    </a:ext>
                  </a:extLst>
                </a:gridCol>
                <a:gridCol w="1266556">
                  <a:extLst>
                    <a:ext uri="{9D8B030D-6E8A-4147-A177-3AD203B41FA5}">
                      <a16:colId xmlns:a16="http://schemas.microsoft.com/office/drawing/2014/main" val="3612409899"/>
                    </a:ext>
                  </a:extLst>
                </a:gridCol>
              </a:tblGrid>
              <a:tr h="35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รายงานสถานการณ์ส่งเล่มรายงาน โครงการ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U2T for BCG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10729"/>
                  </a:ext>
                </a:extLst>
              </a:tr>
              <a:tr h="3055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ส่งเล่ม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ส่งไฟล์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ส่งเล่ม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ส่งไฟล์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33044"/>
                  </a:ext>
                </a:extLst>
              </a:tr>
              <a:tr h="26792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ท่าแร่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โคกก่อง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6671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ม่วงลาย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ดงชน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48693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พังโคน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วาใหญ่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35498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ไฮหย่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58203"/>
                  </a:ext>
                </a:extLst>
              </a:tr>
              <a:tr h="26792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เหล่าปอแดง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ดงหลวง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81209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นาม่อง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นาใน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70945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แพด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ธาตุนาเวง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59764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นาโสก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พังขว้าง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36470"/>
                  </a:ext>
                </a:extLst>
              </a:tr>
              <a:tr h="26792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ค้อเขียว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นาหัวบ่อ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0792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หนองบัว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ทุ่งแก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92051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หนองสนม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หนองปลิง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0623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ด่านม่วงคำ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บะฮี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80479"/>
                  </a:ext>
                </a:extLst>
              </a:tr>
              <a:tr h="267922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ท่าก้อน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ตองโขบ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5273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พันนา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แมดนาท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่ม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25240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เหล่าโพนค้อ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สว่าง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020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บ้านแป้น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50107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บึงทวาย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49669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342" y="75146"/>
            <a:ext cx="12181658" cy="610498"/>
          </a:xfrm>
          <a:prstGeom prst="rect">
            <a:avLst/>
          </a:prstGeom>
          <a:solidFill>
            <a:srgbClr val="FFFF00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5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289881A-3EC5-4C98-A348-D581929915E5}"/>
              </a:ext>
            </a:extLst>
          </p:cNvPr>
          <p:cNvSpPr txBox="1"/>
          <p:nvPr/>
        </p:nvSpPr>
        <p:spPr>
          <a:xfrm>
            <a:off x="477728" y="71613"/>
            <a:ext cx="110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การส่งเล่มรายงานฉบับสมบูรณ์ </a:t>
            </a:r>
            <a:r>
              <a:rPr lang="th-TH" sz="3200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(กำหนดส่ง วันที่ 6 ตุลาคม 2565) ต่อ</a:t>
            </a:r>
            <a:endParaRPr lang="th-TH" sz="30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8419"/>
              </p:ext>
            </p:extLst>
          </p:nvPr>
        </p:nvGraphicFramePr>
        <p:xfrm>
          <a:off x="184591" y="894031"/>
          <a:ext cx="11664876" cy="4519039"/>
        </p:xfrm>
        <a:graphic>
          <a:graphicData uri="http://schemas.openxmlformats.org/drawingml/2006/table">
            <a:tbl>
              <a:tblPr/>
              <a:tblGrid>
                <a:gridCol w="2124833">
                  <a:extLst>
                    <a:ext uri="{9D8B030D-6E8A-4147-A177-3AD203B41FA5}">
                      <a16:colId xmlns:a16="http://schemas.microsoft.com/office/drawing/2014/main" val="2725064444"/>
                    </a:ext>
                  </a:extLst>
                </a:gridCol>
                <a:gridCol w="1688523">
                  <a:extLst>
                    <a:ext uri="{9D8B030D-6E8A-4147-A177-3AD203B41FA5}">
                      <a16:colId xmlns:a16="http://schemas.microsoft.com/office/drawing/2014/main" val="1487113532"/>
                    </a:ext>
                  </a:extLst>
                </a:gridCol>
                <a:gridCol w="1008598">
                  <a:extLst>
                    <a:ext uri="{9D8B030D-6E8A-4147-A177-3AD203B41FA5}">
                      <a16:colId xmlns:a16="http://schemas.microsoft.com/office/drawing/2014/main" val="509717869"/>
                    </a:ext>
                  </a:extLst>
                </a:gridCol>
                <a:gridCol w="826780">
                  <a:extLst>
                    <a:ext uri="{9D8B030D-6E8A-4147-A177-3AD203B41FA5}">
                      <a16:colId xmlns:a16="http://schemas.microsoft.com/office/drawing/2014/main" val="2235710787"/>
                    </a:ext>
                  </a:extLst>
                </a:gridCol>
                <a:gridCol w="1074615">
                  <a:extLst>
                    <a:ext uri="{9D8B030D-6E8A-4147-A177-3AD203B41FA5}">
                      <a16:colId xmlns:a16="http://schemas.microsoft.com/office/drawing/2014/main" val="1481599675"/>
                    </a:ext>
                  </a:extLst>
                </a:gridCol>
                <a:gridCol w="1291383">
                  <a:extLst>
                    <a:ext uri="{9D8B030D-6E8A-4147-A177-3AD203B41FA5}">
                      <a16:colId xmlns:a16="http://schemas.microsoft.com/office/drawing/2014/main" val="1449131113"/>
                    </a:ext>
                  </a:extLst>
                </a:gridCol>
                <a:gridCol w="1117032">
                  <a:extLst>
                    <a:ext uri="{9D8B030D-6E8A-4147-A177-3AD203B41FA5}">
                      <a16:colId xmlns:a16="http://schemas.microsoft.com/office/drawing/2014/main" val="937970192"/>
                    </a:ext>
                  </a:extLst>
                </a:gridCol>
                <a:gridCol w="1266556">
                  <a:extLst>
                    <a:ext uri="{9D8B030D-6E8A-4147-A177-3AD203B41FA5}">
                      <a16:colId xmlns:a16="http://schemas.microsoft.com/office/drawing/2014/main" val="3415472368"/>
                    </a:ext>
                  </a:extLst>
                </a:gridCol>
                <a:gridCol w="1266556">
                  <a:extLst>
                    <a:ext uri="{9D8B030D-6E8A-4147-A177-3AD203B41FA5}">
                      <a16:colId xmlns:a16="http://schemas.microsoft.com/office/drawing/2014/main" val="3612409899"/>
                    </a:ext>
                  </a:extLst>
                </a:gridCol>
              </a:tblGrid>
              <a:tr h="35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รายงานสถานการณ์ส่งเล่มรายงาน โครงการ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U2T for BCG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10729"/>
                  </a:ext>
                </a:extLst>
              </a:tr>
              <a:tr h="3055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ส่งเล่ม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ส่งไฟล์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ส่งเล่ม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ส่งไฟล์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33044"/>
                  </a:ext>
                </a:extLst>
              </a:tr>
              <a:tr h="26792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นาหัวบ่อ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นาเพียง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6671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นาตาล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นาโพธิ์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48693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จันทร์เพ็ญ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โพธิไพศาล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35498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 กกตูม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58203"/>
                  </a:ext>
                </a:extLst>
              </a:tr>
              <a:tr h="26792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 ม่วง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เชียง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81209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 วัฒนา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หลุบเลา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70945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 โคกศิลา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นา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ฮี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59764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 สร้างค้อ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 บางทรายใหญ่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36470"/>
                  </a:ext>
                </a:extLst>
              </a:tr>
              <a:tr h="26792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จาน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0792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 กุดบาก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92051"/>
                  </a:ext>
                </a:extLst>
              </a:tr>
              <a:tr h="2679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 เต่างอย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0623"/>
                  </a:ext>
                </a:extLst>
              </a:tr>
              <a:tr h="2679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สถาบันภาษา ศิลปะและวัฒนธรรม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 นางัว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52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 กุดไห</a:t>
                      </a:r>
                    </a:p>
                  </a:txBody>
                  <a:tcPr marL="108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2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36767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BA42924-033F-374E-BA66-C13E7E17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6</a:t>
            </a:fld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2B9AD45-B5A4-6450-7547-10528401A8E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D5D5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การส่งผลิตภัณฑ์ของตำบล</a:t>
            </a:r>
            <a:endParaRPr lang="th-TH" sz="2400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619996E-3107-AA23-4DC9-B8C5CF7CA1FF}"/>
              </a:ext>
            </a:extLst>
          </p:cNvPr>
          <p:cNvSpPr txBox="1"/>
          <p:nvPr/>
        </p:nvSpPr>
        <p:spPr>
          <a:xfrm>
            <a:off x="508959" y="828136"/>
            <a:ext cx="5587041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ตามที่ส่วนกลาง มีการประชุมชี้แจงการเขียนโครงการ เมื่อวันที่ 4 ก.ค. 65 นั้น และขอให้ตำบลได้เตรียมงบประมาณในการเตรียมจัดนิทรรศการ นั้น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ซึ่งมหาวิทยาลัยงานพิธีพระราชทานปริญญาบัตร ในช่วงวันที่ 17-26 ก.ย. 65 ดังนั้น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จึงขอความอนุเคราะห์แต่ละตำบล ได้เตรียมการ ดังนี้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ส่งผลิตภัณฑ์/สินค้า ของตำบล ในงบประมาณ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2,000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(ในราคาต้นทุน)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จัดทำโปสเตอร์ สรุปผลการดำเนินงาน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(TSI)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ตำบลละ 1 โปสเตอร์ (รายละเอียด/หัวข้อ/ส่วนกลางจะแจ้งในไลน์กลุ่ม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U2T-SNRU)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เตรียมวัสดุสำหรับจัดนิทรรศการของตำบล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คาดว่าน่าจะจัดนิทรรศการ ประมาณเดือน ตุลาคม 2565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8C72218-4DCE-BFE9-FD01-372D9E4F155D}"/>
              </a:ext>
            </a:extLst>
          </p:cNvPr>
          <p:cNvSpPr txBox="1"/>
          <p:nvPr/>
        </p:nvSpPr>
        <p:spPr>
          <a:xfrm>
            <a:off x="1268083" y="4468483"/>
            <a:ext cx="399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จากที่ประชุมวันที่ 24 ก.ค. 2565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77903AF-BE19-B67F-929E-0E0FDC6CE75E}"/>
              </a:ext>
            </a:extLst>
          </p:cNvPr>
          <p:cNvSpPr txBox="1"/>
          <p:nvPr/>
        </p:nvSpPr>
        <p:spPr>
          <a:xfrm>
            <a:off x="6521571" y="828136"/>
            <a:ext cx="5391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รายชื่อตำบลที่ส่งผลิตภัณฑ์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ตำบลบ้านแป้น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=&gt;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ตะกร้า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+ขวดน้ำอัญชัน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ตำบลเหล่าโพนค้อ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=&gt;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ตะกร้าสาน+สบู่เหลวหมากเม่า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ตำบลนาโสก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=&gt;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ผ้า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ตำบลแมดนาท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=&gt;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ไม้กวาด+ผลิตภัณฑ์ล้างจาน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94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460AD50-ED83-DE3E-D2BC-497A9BE0547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D5D5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แบบติดตามประเมินผล/รายได้ ภายใต้โครงการ </a:t>
            </a:r>
            <a:r>
              <a:rPr lang="en-US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for BCG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1D654AE-2BA1-EBE3-350F-4B1A2F1576A9}"/>
              </a:ext>
            </a:extLst>
          </p:cNvPr>
          <p:cNvSpPr txBox="1"/>
          <p:nvPr/>
        </p:nvSpPr>
        <p:spPr>
          <a:xfrm>
            <a:off x="307676" y="810882"/>
            <a:ext cx="5788324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แบบสอบถามสำหรับตัวแทนชุมชน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https://docs.google.com/forms/d/e/1FAIpQLSduhnWRRvUUkfgQZV6uwDj9nZgUi2KjpPSWApRNx4M27O5d6Q/viewform?usp=sharing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แบบสอบถามสำหรับบัณฑิตผู้รับจ้างงาน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https://docs.google.com/forms/d/e/1FAIpQLSdkXRrGl6P7ebMoPfLmjndIVBzchzHqQStNiETSnDbGXB5wPQ/viewform?usp=sharing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แบบสอบถามสำหรับประชาชนผู้รับจ้างงาน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https://docs.google.com/forms/d/e/1FAIpQLScgEz-7PcOkqD_Kb89OI0ZAuZihYFekmMC-_V25kxmMr1fpYg/viewform?usp=sharing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แบบสอบถามสำหรับผู้นำ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https://docs.google.com/forms/d/e/1FAIpQLSev54IwqrA-9DYxiVL3dEH72AKVq3TFerlZ5A4LqwVXyeXJ6Q/viewform?usp=sharing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แบบสอบถามสำหรับอาจารย์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https://docs.google.com/forms/d/e/1FAIpQLScTp4dxJ6koOlvlqjCqXXrpvga3vjHPhdeAMkQFYEpEhX76Dw/viewform?usp=sharing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19230E6-51D5-8A31-13B1-579BEACE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63" y="639590"/>
            <a:ext cx="4002739" cy="570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558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พี่แอ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1" id="{C1F0BD02-2673-4C3D-B7F0-443977911B0B}" vid="{2A7677CD-D21E-435B-B30B-C509DBFC269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พี่แอน</Template>
  <TotalTime>1804</TotalTime>
  <Words>832</Words>
  <Application>Microsoft Office PowerPoint</Application>
  <PresentationFormat>แบบจอกว้าง</PresentationFormat>
  <Paragraphs>161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TH Niramit AS</vt:lpstr>
      <vt:lpstr>TH SarabunPSK</vt:lpstr>
      <vt:lpstr>Wingdings</vt:lpstr>
      <vt:lpstr>template พี่แอน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nim .</dc:creator>
  <cp:lastModifiedBy>Chanokyada</cp:lastModifiedBy>
  <cp:revision>118</cp:revision>
  <cp:lastPrinted>2021-08-20T02:21:44Z</cp:lastPrinted>
  <dcterms:created xsi:type="dcterms:W3CDTF">2021-06-18T02:19:17Z</dcterms:created>
  <dcterms:modified xsi:type="dcterms:W3CDTF">2022-10-06T03:54:09Z</dcterms:modified>
</cp:coreProperties>
</file>